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47" r:id="rId2"/>
    <p:sldId id="334"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00ABE6"/>
    <a:srgbClr val="00AE58"/>
    <a:srgbClr val="F9A61B"/>
    <a:srgbClr val="EA118D"/>
    <a:srgbClr val="6E298D"/>
    <a:srgbClr val="E892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6" autoAdjust="0"/>
    <p:restoredTop sz="76518" autoAdjust="0"/>
  </p:normalViewPr>
  <p:slideViewPr>
    <p:cSldViewPr snapToGrid="0">
      <p:cViewPr varScale="1">
        <p:scale>
          <a:sx n="87" d="100"/>
          <a:sy n="87" d="100"/>
        </p:scale>
        <p:origin x="156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5" d="100"/>
          <a:sy n="95"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06B6CC4-C701-43D3-8D5C-D709DDEAF760}" type="datetimeFigureOut">
              <a:rPr lang="en-US" smtClean="0"/>
              <a:t>11/16/2021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C507C9-4F50-459B-8FCB-DE918B0005BA}" type="slidenum">
              <a:rPr lang="en-US" smtClean="0"/>
              <a:t>‹#›</a:t>
            </a:fld>
            <a:endParaRPr lang="en-US"/>
          </a:p>
        </p:txBody>
      </p:sp>
    </p:spTree>
    <p:extLst>
      <p:ext uri="{BB962C8B-B14F-4D97-AF65-F5344CB8AC3E}">
        <p14:creationId xmlns:p14="http://schemas.microsoft.com/office/powerpoint/2010/main" val="384030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F2C838E-A430-43FE-8B18-BBEAE5A5938D}" type="datetimeFigureOut">
              <a:rPr lang="en-US" smtClean="0"/>
              <a:t>11/16/2021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0C45C65-1D74-4F6C-8019-15CBAFB7EA77}" type="slidenum">
              <a:rPr lang="en-US" smtClean="0"/>
              <a:t>‹#›</a:t>
            </a:fld>
            <a:endParaRPr lang="en-US"/>
          </a:p>
        </p:txBody>
      </p:sp>
    </p:spTree>
    <p:extLst>
      <p:ext uri="{BB962C8B-B14F-4D97-AF65-F5344CB8AC3E}">
        <p14:creationId xmlns:p14="http://schemas.microsoft.com/office/powerpoint/2010/main" val="342375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45C65-1D74-4F6C-8019-15CBAFB7EA77}" type="slidenum">
              <a:rPr lang="en-US" smtClean="0"/>
              <a:t>1</a:t>
            </a:fld>
            <a:endParaRPr lang="en-US"/>
          </a:p>
        </p:txBody>
      </p:sp>
    </p:spTree>
    <p:extLst>
      <p:ext uri="{BB962C8B-B14F-4D97-AF65-F5344CB8AC3E}">
        <p14:creationId xmlns:p14="http://schemas.microsoft.com/office/powerpoint/2010/main" val="177012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10</a:t>
            </a:fld>
            <a:endParaRPr lang="en-US" dirty="0"/>
          </a:p>
        </p:txBody>
      </p:sp>
    </p:spTree>
    <p:extLst>
      <p:ext uri="{BB962C8B-B14F-4D97-AF65-F5344CB8AC3E}">
        <p14:creationId xmlns:p14="http://schemas.microsoft.com/office/powerpoint/2010/main" val="8889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11</a:t>
            </a:fld>
            <a:endParaRPr lang="en-US" dirty="0"/>
          </a:p>
        </p:txBody>
      </p:sp>
    </p:spTree>
    <p:extLst>
      <p:ext uri="{BB962C8B-B14F-4D97-AF65-F5344CB8AC3E}">
        <p14:creationId xmlns:p14="http://schemas.microsoft.com/office/powerpoint/2010/main" val="180015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12</a:t>
            </a:fld>
            <a:endParaRPr lang="en-US" dirty="0"/>
          </a:p>
        </p:txBody>
      </p:sp>
    </p:spTree>
    <p:extLst>
      <p:ext uri="{BB962C8B-B14F-4D97-AF65-F5344CB8AC3E}">
        <p14:creationId xmlns:p14="http://schemas.microsoft.com/office/powerpoint/2010/main" val="115380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13</a:t>
            </a:fld>
            <a:endParaRPr lang="en-US" dirty="0"/>
          </a:p>
        </p:txBody>
      </p:sp>
    </p:spTree>
    <p:extLst>
      <p:ext uri="{BB962C8B-B14F-4D97-AF65-F5344CB8AC3E}">
        <p14:creationId xmlns:p14="http://schemas.microsoft.com/office/powerpoint/2010/main" val="1567591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14</a:t>
            </a:fld>
            <a:endParaRPr lang="en-US" dirty="0"/>
          </a:p>
        </p:txBody>
      </p:sp>
    </p:spTree>
    <p:extLst>
      <p:ext uri="{BB962C8B-B14F-4D97-AF65-F5344CB8AC3E}">
        <p14:creationId xmlns:p14="http://schemas.microsoft.com/office/powerpoint/2010/main" val="202939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15</a:t>
            </a:fld>
            <a:endParaRPr lang="en-US" dirty="0"/>
          </a:p>
        </p:txBody>
      </p:sp>
    </p:spTree>
    <p:extLst>
      <p:ext uri="{BB962C8B-B14F-4D97-AF65-F5344CB8AC3E}">
        <p14:creationId xmlns:p14="http://schemas.microsoft.com/office/powerpoint/2010/main" val="42217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16</a:t>
            </a:fld>
            <a:endParaRPr lang="en-US" dirty="0"/>
          </a:p>
        </p:txBody>
      </p:sp>
    </p:spTree>
    <p:extLst>
      <p:ext uri="{BB962C8B-B14F-4D97-AF65-F5344CB8AC3E}">
        <p14:creationId xmlns:p14="http://schemas.microsoft.com/office/powerpoint/2010/main" val="2131313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Georgia Font for all text, copy and bullets.</a:t>
            </a:r>
          </a:p>
        </p:txBody>
      </p:sp>
      <p:sp>
        <p:nvSpPr>
          <p:cNvPr id="4" name="Slide Number Placeholder 3"/>
          <p:cNvSpPr>
            <a:spLocks noGrp="1"/>
          </p:cNvSpPr>
          <p:nvPr>
            <p:ph type="sldNum" sz="quarter" idx="10"/>
          </p:nvPr>
        </p:nvSpPr>
        <p:spPr/>
        <p:txBody>
          <a:bodyPr/>
          <a:lstStyle/>
          <a:p>
            <a:fld id="{D0C45C65-1D74-4F6C-8019-15CBAFB7EA77}" type="slidenum">
              <a:rPr lang="en-US" smtClean="0"/>
              <a:t>17</a:t>
            </a:fld>
            <a:endParaRPr lang="en-US"/>
          </a:p>
        </p:txBody>
      </p:sp>
    </p:spTree>
    <p:extLst>
      <p:ext uri="{BB962C8B-B14F-4D97-AF65-F5344CB8AC3E}">
        <p14:creationId xmlns:p14="http://schemas.microsoft.com/office/powerpoint/2010/main" val="340777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18</a:t>
            </a:fld>
            <a:endParaRPr lang="en-US" dirty="0"/>
          </a:p>
        </p:txBody>
      </p:sp>
    </p:spTree>
    <p:extLst>
      <p:ext uri="{BB962C8B-B14F-4D97-AF65-F5344CB8AC3E}">
        <p14:creationId xmlns:p14="http://schemas.microsoft.com/office/powerpoint/2010/main" val="42554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19</a:t>
            </a:fld>
            <a:endParaRPr lang="en-US" dirty="0"/>
          </a:p>
        </p:txBody>
      </p:sp>
    </p:spTree>
    <p:extLst>
      <p:ext uri="{BB962C8B-B14F-4D97-AF65-F5344CB8AC3E}">
        <p14:creationId xmlns:p14="http://schemas.microsoft.com/office/powerpoint/2010/main" val="395229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a:t>
            </a:fld>
            <a:endParaRPr lang="en-US" dirty="0"/>
          </a:p>
        </p:txBody>
      </p:sp>
    </p:spTree>
    <p:extLst>
      <p:ext uri="{BB962C8B-B14F-4D97-AF65-F5344CB8AC3E}">
        <p14:creationId xmlns:p14="http://schemas.microsoft.com/office/powerpoint/2010/main" val="371909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20</a:t>
            </a:fld>
            <a:endParaRPr lang="en-US" dirty="0"/>
          </a:p>
        </p:txBody>
      </p:sp>
    </p:spTree>
    <p:extLst>
      <p:ext uri="{BB962C8B-B14F-4D97-AF65-F5344CB8AC3E}">
        <p14:creationId xmlns:p14="http://schemas.microsoft.com/office/powerpoint/2010/main" val="353435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3</a:t>
            </a:fld>
            <a:endParaRPr lang="en-US" dirty="0"/>
          </a:p>
        </p:txBody>
      </p:sp>
    </p:spTree>
    <p:extLst>
      <p:ext uri="{BB962C8B-B14F-4D97-AF65-F5344CB8AC3E}">
        <p14:creationId xmlns:p14="http://schemas.microsoft.com/office/powerpoint/2010/main" val="176294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4</a:t>
            </a:fld>
            <a:endParaRPr lang="en-US" dirty="0"/>
          </a:p>
        </p:txBody>
      </p:sp>
    </p:spTree>
    <p:extLst>
      <p:ext uri="{BB962C8B-B14F-4D97-AF65-F5344CB8AC3E}">
        <p14:creationId xmlns:p14="http://schemas.microsoft.com/office/powerpoint/2010/main" val="311045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5</a:t>
            </a:fld>
            <a:endParaRPr lang="en-US" dirty="0"/>
          </a:p>
        </p:txBody>
      </p:sp>
    </p:spTree>
    <p:extLst>
      <p:ext uri="{BB962C8B-B14F-4D97-AF65-F5344CB8AC3E}">
        <p14:creationId xmlns:p14="http://schemas.microsoft.com/office/powerpoint/2010/main" val="158332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6</a:t>
            </a:fld>
            <a:endParaRPr lang="en-US" dirty="0"/>
          </a:p>
        </p:txBody>
      </p:sp>
    </p:spTree>
    <p:extLst>
      <p:ext uri="{BB962C8B-B14F-4D97-AF65-F5344CB8AC3E}">
        <p14:creationId xmlns:p14="http://schemas.microsoft.com/office/powerpoint/2010/main" val="259935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7</a:t>
            </a:fld>
            <a:endParaRPr lang="en-US" dirty="0"/>
          </a:p>
        </p:txBody>
      </p:sp>
    </p:spTree>
    <p:extLst>
      <p:ext uri="{BB962C8B-B14F-4D97-AF65-F5344CB8AC3E}">
        <p14:creationId xmlns:p14="http://schemas.microsoft.com/office/powerpoint/2010/main" val="232859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8</a:t>
            </a:fld>
            <a:endParaRPr lang="en-US" dirty="0"/>
          </a:p>
        </p:txBody>
      </p:sp>
    </p:spTree>
    <p:extLst>
      <p:ext uri="{BB962C8B-B14F-4D97-AF65-F5344CB8AC3E}">
        <p14:creationId xmlns:p14="http://schemas.microsoft.com/office/powerpoint/2010/main" val="68027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9</a:t>
            </a:fld>
            <a:endParaRPr lang="en-US" dirty="0"/>
          </a:p>
        </p:txBody>
      </p:sp>
    </p:spTree>
    <p:extLst>
      <p:ext uri="{BB962C8B-B14F-4D97-AF65-F5344CB8AC3E}">
        <p14:creationId xmlns:p14="http://schemas.microsoft.com/office/powerpoint/2010/main" val="416104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C63E6-B578-4BF9-9FDD-2FEF187B8A5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41165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7919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64549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dirty="0"/>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Trefoil Sans"/>
              </a:rPr>
              <a:t>TITLE &amp; FULL-WIDTH IMAGE</a:t>
            </a:r>
          </a:p>
        </p:txBody>
      </p:sp>
    </p:spTree>
    <p:extLst>
      <p:ext uri="{BB962C8B-B14F-4D97-AF65-F5344CB8AC3E}">
        <p14:creationId xmlns:p14="http://schemas.microsoft.com/office/powerpoint/2010/main" val="201966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34105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C63E6-B578-4BF9-9FDD-2FEF187B8A5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8525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63E6-B578-4BF9-9FDD-2FEF187B8A5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78237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C63E6-B578-4BF9-9FDD-2FEF187B8A5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52397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63E6-B578-4BF9-9FDD-2FEF187B8A5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9430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63E6-B578-4BF9-9FDD-2FEF187B8A5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130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376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59142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63E6-B578-4BF9-9FDD-2FEF187B8A5A}" type="datetimeFigureOut">
              <a:rPr lang="en-US" smtClean="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F3C7D-1583-43B7-B337-3739376B827E}" type="slidenum">
              <a:rPr lang="en-US" smtClean="0"/>
              <a:t>‹#›</a:t>
            </a:fld>
            <a:endParaRPr lang="en-US"/>
          </a:p>
        </p:txBody>
      </p:sp>
    </p:spTree>
    <p:extLst>
      <p:ext uri="{BB962C8B-B14F-4D97-AF65-F5344CB8AC3E}">
        <p14:creationId xmlns:p14="http://schemas.microsoft.com/office/powerpoint/2010/main" val="68692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F3498A-9410-3246-AE55-C68E7F65C342}"/>
              </a:ext>
            </a:extLst>
          </p:cNvPr>
          <p:cNvPicPr>
            <a:picLocks noChangeAspect="1"/>
          </p:cNvPicPr>
          <p:nvPr/>
        </p:nvPicPr>
        <p:blipFill>
          <a:blip r:embed="rId4"/>
          <a:stretch>
            <a:fillRect/>
          </a:stretch>
        </p:blipFill>
        <p:spPr>
          <a:xfrm>
            <a:off x="379068" y="376307"/>
            <a:ext cx="1635263" cy="854985"/>
          </a:xfrm>
          <a:prstGeom prst="rect">
            <a:avLst/>
          </a:prstGeom>
        </p:spPr>
      </p:pic>
      <p:sp>
        <p:nvSpPr>
          <p:cNvPr id="13" name="TextBox 12">
            <a:extLst>
              <a:ext uri="{FF2B5EF4-FFF2-40B4-BE49-F238E27FC236}">
                <a16:creationId xmlns:a16="http://schemas.microsoft.com/office/drawing/2014/main" id="{4AE43D4B-BD05-AD4E-B786-0384BC4A1A1E}"/>
              </a:ext>
            </a:extLst>
          </p:cNvPr>
          <p:cNvSpPr txBox="1"/>
          <p:nvPr/>
        </p:nvSpPr>
        <p:spPr>
          <a:xfrm>
            <a:off x="1408652" y="4852542"/>
            <a:ext cx="9444446" cy="1200329"/>
          </a:xfrm>
          <a:prstGeom prst="rect">
            <a:avLst/>
          </a:prstGeom>
          <a:noFill/>
        </p:spPr>
        <p:txBody>
          <a:bodyPr wrap="square" rtlCol="0">
            <a:spAutoFit/>
          </a:bodyPr>
          <a:lstStyle/>
          <a:p>
            <a:pPr algn="ctr"/>
            <a:r>
              <a:rPr lang="en-US" sz="3600" dirty="0">
                <a:latin typeface="Georgia" panose="02040502050405020303" pitchFamily="18" charset="0"/>
                <a:ea typeface="Trefoil Sans" charset="0"/>
                <a:cs typeface="Trefoil Sans" charset="0"/>
              </a:rPr>
              <a:t>Mental Health Town Hall</a:t>
            </a:r>
            <a:br>
              <a:rPr lang="en-US" sz="3600" dirty="0">
                <a:latin typeface="Georgia" panose="02040502050405020303" pitchFamily="18" charset="0"/>
                <a:ea typeface="Trefoil Sans" charset="0"/>
                <a:cs typeface="Trefoil Sans" charset="0"/>
              </a:rPr>
            </a:br>
            <a:r>
              <a:rPr lang="en-US" sz="3600" dirty="0">
                <a:latin typeface="Georgia" panose="02040502050405020303" pitchFamily="18" charset="0"/>
                <a:ea typeface="Trefoil Sans" charset="0"/>
                <a:cs typeface="Trefoil Sans" charset="0"/>
              </a:rPr>
              <a:t>Facilitator Training</a:t>
            </a:r>
          </a:p>
        </p:txBody>
      </p:sp>
      <p:pic>
        <p:nvPicPr>
          <p:cNvPr id="5" name="Picture 4">
            <a:extLst>
              <a:ext uri="{FF2B5EF4-FFF2-40B4-BE49-F238E27FC236}">
                <a16:creationId xmlns:a16="http://schemas.microsoft.com/office/drawing/2014/main" id="{114B63A1-ECCE-430F-B9EE-AF1F50A3E180}"/>
              </a:ext>
            </a:extLst>
          </p:cNvPr>
          <p:cNvPicPr>
            <a:picLocks noChangeAspect="1"/>
          </p:cNvPicPr>
          <p:nvPr/>
        </p:nvPicPr>
        <p:blipFill>
          <a:blip r:embed="rId5"/>
          <a:stretch>
            <a:fillRect/>
          </a:stretch>
        </p:blipFill>
        <p:spPr>
          <a:xfrm>
            <a:off x="3563838" y="1125578"/>
            <a:ext cx="5064324" cy="3152542"/>
          </a:xfrm>
          <a:prstGeom prst="rect">
            <a:avLst/>
          </a:prstGeom>
        </p:spPr>
      </p:pic>
    </p:spTree>
    <p:extLst>
      <p:ext uri="{BB962C8B-B14F-4D97-AF65-F5344CB8AC3E}">
        <p14:creationId xmlns:p14="http://schemas.microsoft.com/office/powerpoint/2010/main" val="424083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10</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Now that we’ve set some community boundaries, let’s start by discussing how we were impacted by the panelists.</a:t>
            </a:r>
          </a:p>
          <a:p>
            <a:pPr lvl="1">
              <a:lnSpc>
                <a:spcPct val="150000"/>
              </a:lnSpc>
              <a:spcBef>
                <a:spcPct val="0"/>
              </a:spcBef>
            </a:pPr>
            <a:r>
              <a:rPr lang="en-US" altLang="en-US" dirty="0">
                <a:solidFill>
                  <a:srgbClr val="00ABE6"/>
                </a:solidFill>
                <a:latin typeface="Georgia" panose="02040502050405020303" pitchFamily="18" charset="0"/>
                <a:ea typeface="Trefoil Sans" charset="0"/>
                <a:cs typeface="Trefoil Sans" charset="0"/>
              </a:rPr>
              <a:t>As they were speaking, what stuck out to you most?</a:t>
            </a:r>
          </a:p>
          <a:p>
            <a:pPr lvl="1">
              <a:lnSpc>
                <a:spcPct val="150000"/>
              </a:lnSpc>
              <a:spcBef>
                <a:spcPct val="0"/>
              </a:spcBef>
            </a:pPr>
            <a:r>
              <a:rPr lang="en-US" altLang="en-US" dirty="0">
                <a:solidFill>
                  <a:srgbClr val="00ABE6"/>
                </a:solidFill>
                <a:latin typeface="Georgia" panose="02040502050405020303" pitchFamily="18" charset="0"/>
                <a:ea typeface="Trefoil Sans" charset="0"/>
                <a:cs typeface="Trefoil Sans" charset="0"/>
              </a:rPr>
              <a:t>What resonated with you?</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spTree>
    <p:extLst>
      <p:ext uri="{BB962C8B-B14F-4D97-AF65-F5344CB8AC3E}">
        <p14:creationId xmlns:p14="http://schemas.microsoft.com/office/powerpoint/2010/main" val="11528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11</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Give the group time to speak.  As conversation dies down, move on to the next set of questions.</a:t>
            </a:r>
          </a:p>
          <a:p>
            <a:pPr lvl="2">
              <a:lnSpc>
                <a:spcPct val="150000"/>
              </a:lnSpc>
              <a:spcBef>
                <a:spcPct val="0"/>
              </a:spcBef>
              <a:buFont typeface="Wingdings" panose="05000000000000000000" pitchFamily="2" charset="2"/>
              <a:buChar char="v"/>
            </a:pPr>
            <a:r>
              <a:rPr lang="en-US" altLang="en-US" sz="2800" dirty="0">
                <a:latin typeface="Georgia" panose="02040502050405020303" pitchFamily="18" charset="0"/>
                <a:ea typeface="Trefoil Sans" charset="0"/>
                <a:cs typeface="Trefoil Sans" charset="0"/>
              </a:rPr>
              <a:t>This is important!  Give them time to actually speak!</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spTree>
    <p:extLst>
      <p:ext uri="{BB962C8B-B14F-4D97-AF65-F5344CB8AC3E}">
        <p14:creationId xmlns:p14="http://schemas.microsoft.com/office/powerpoint/2010/main" val="213387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anim calcmode="lin" valueType="num">
                                      <p:cBhvr>
                                        <p:cTn id="1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7682" y="1186769"/>
            <a:ext cx="12192000" cy="5352143"/>
          </a:xfrm>
        </p:spPr>
      </p:sp>
      <p:sp>
        <p:nvSpPr>
          <p:cNvPr id="3" name="Slide Number Placeholder 2"/>
          <p:cNvSpPr>
            <a:spLocks noGrp="1"/>
          </p:cNvSpPr>
          <p:nvPr>
            <p:ph type="sldNum" sz="quarter" idx="12"/>
          </p:nvPr>
        </p:nvSpPr>
        <p:spPr/>
        <p:txBody>
          <a:bodyPr/>
          <a:lstStyle/>
          <a:p>
            <a:fld id="{F8C12AA3-6E81-C746-8BB2-6661939CBDDC}" type="slidenum">
              <a:rPr lang="en-US" smtClean="0"/>
              <a:pPr/>
              <a:t>12</a:t>
            </a:fld>
            <a:endParaRPr lang="en-US" dirty="0"/>
          </a:p>
        </p:txBody>
      </p:sp>
      <p:sp>
        <p:nvSpPr>
          <p:cNvPr id="4" name="Title 3"/>
          <p:cNvSpPr>
            <a:spLocks noGrp="1"/>
          </p:cNvSpPr>
          <p:nvPr>
            <p:ph type="title"/>
          </p:nvPr>
        </p:nvSpPr>
        <p:spPr>
          <a:xfrm>
            <a:off x="838200" y="192391"/>
            <a:ext cx="10515600" cy="1325563"/>
          </a:xfrm>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224151"/>
            <a:ext cx="10721576" cy="5451844"/>
          </a:xfrm>
        </p:spPr>
        <p:txBody>
          <a:bodyPr>
            <a:noAutofit/>
          </a:bodyPr>
          <a:lstStyle/>
          <a:p>
            <a:pPr marL="0" indent="0">
              <a:lnSpc>
                <a:spcPct val="150000"/>
              </a:lnSpc>
              <a:spcBef>
                <a:spcPct val="0"/>
              </a:spcBef>
              <a:buNone/>
            </a:pPr>
            <a:r>
              <a:rPr lang="en-US" altLang="en-US" sz="2400" dirty="0">
                <a:latin typeface="Georgia" panose="02040502050405020303" pitchFamily="18" charset="0"/>
                <a:ea typeface="Trefoil Sans" charset="0"/>
                <a:cs typeface="Trefoil Sans" charset="0"/>
              </a:rPr>
              <a:t>Thank you for sharing; those are all good insights.  The next step of the conversation is figuring out how to take this information and push forward.   Ask yourself, “what now?”</a:t>
            </a:r>
          </a:p>
          <a:p>
            <a:pPr lvl="1">
              <a:lnSpc>
                <a:spcPct val="150000"/>
              </a:lnSpc>
              <a:spcBef>
                <a:spcPct val="0"/>
              </a:spcBef>
            </a:pPr>
            <a:r>
              <a:rPr lang="en-US" altLang="en-US" dirty="0">
                <a:solidFill>
                  <a:srgbClr val="00ABE6"/>
                </a:solidFill>
                <a:latin typeface="Georgia" panose="02040502050405020303" pitchFamily="18" charset="0"/>
                <a:ea typeface="Trefoil Sans" charset="0"/>
                <a:cs typeface="Trefoil Sans" charset="0"/>
              </a:rPr>
              <a:t>Thinking about how things have been in the past and what these young women have shared today, along with your own personal experience, what can YOU do to make a better future?</a:t>
            </a:r>
          </a:p>
          <a:p>
            <a:pPr lvl="1">
              <a:lnSpc>
                <a:spcPct val="150000"/>
              </a:lnSpc>
              <a:spcBef>
                <a:spcPct val="0"/>
              </a:spcBef>
            </a:pPr>
            <a:r>
              <a:rPr lang="en-US" altLang="en-US" dirty="0">
                <a:solidFill>
                  <a:srgbClr val="00ABE6"/>
                </a:solidFill>
                <a:latin typeface="Georgia" panose="02040502050405020303" pitchFamily="18" charset="0"/>
                <a:ea typeface="Trefoil Sans" charset="0"/>
                <a:cs typeface="Trefoil Sans" charset="0"/>
              </a:rPr>
              <a:t>How can YOU be a part of making it a reality?</a:t>
            </a:r>
          </a:p>
          <a:p>
            <a:pPr lvl="1">
              <a:lnSpc>
                <a:spcPct val="150000"/>
              </a:lnSpc>
              <a:spcBef>
                <a:spcPct val="0"/>
              </a:spcBef>
            </a:pPr>
            <a:r>
              <a:rPr lang="en-US" altLang="en-US" dirty="0">
                <a:solidFill>
                  <a:srgbClr val="00ABE6"/>
                </a:solidFill>
                <a:latin typeface="Georgia" panose="02040502050405020303" pitchFamily="18" charset="0"/>
                <a:ea typeface="Trefoil Sans" charset="0"/>
                <a:cs typeface="Trefoil Sans" charset="0"/>
              </a:rPr>
              <a:t>What do you think you can take from their examples to build YOUR OWN work?</a:t>
            </a:r>
          </a:p>
          <a:p>
            <a:pPr marL="0" lvl="1" indent="0">
              <a:lnSpc>
                <a:spcPct val="150000"/>
              </a:lnSpc>
              <a:spcBef>
                <a:spcPct val="0"/>
              </a:spcBef>
              <a:buNone/>
            </a:pPr>
            <a:r>
              <a:rPr lang="en-US" altLang="en-US" dirty="0">
                <a:latin typeface="Georgia" panose="02040502050405020303" pitchFamily="18" charset="0"/>
                <a:ea typeface="Trefoil Sans" charset="0"/>
                <a:cs typeface="Trefoil Sans" charset="0"/>
              </a:rPr>
              <a:t>Remember, change can happen in both small ways and big ways!</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spTree>
    <p:extLst>
      <p:ext uri="{BB962C8B-B14F-4D97-AF65-F5344CB8AC3E}">
        <p14:creationId xmlns:p14="http://schemas.microsoft.com/office/powerpoint/2010/main" val="17707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13</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Give the group time to speak.  As conversation dies down, move on to challenge them and close out.</a:t>
            </a:r>
          </a:p>
          <a:p>
            <a:pPr lvl="2">
              <a:lnSpc>
                <a:spcPct val="150000"/>
              </a:lnSpc>
              <a:spcBef>
                <a:spcPct val="0"/>
              </a:spcBef>
              <a:buFont typeface="Wingdings" panose="05000000000000000000" pitchFamily="2" charset="2"/>
              <a:buChar char="v"/>
            </a:pPr>
            <a:r>
              <a:rPr lang="en-US" altLang="en-US" sz="2800" dirty="0">
                <a:latin typeface="Georgia" panose="02040502050405020303" pitchFamily="18" charset="0"/>
                <a:ea typeface="Trefoil Sans" charset="0"/>
                <a:cs typeface="Trefoil Sans" charset="0"/>
              </a:rPr>
              <a:t>Again, this is important!  Give them time to actually speak!</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spTree>
    <p:extLst>
      <p:ext uri="{BB962C8B-B14F-4D97-AF65-F5344CB8AC3E}">
        <p14:creationId xmlns:p14="http://schemas.microsoft.com/office/powerpoint/2010/main" val="41354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anim calcmode="lin" valueType="num">
                                      <p:cBhvr>
                                        <p:cTn id="1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14</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Thank you all for being brave in this space today and speaking truth to power.  I challenge you to take the things we just discussed and push forward to make the world a better place.  Let’s wrap up by watching this short video.</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spTree>
    <p:extLst>
      <p:ext uri="{BB962C8B-B14F-4D97-AF65-F5344CB8AC3E}">
        <p14:creationId xmlns:p14="http://schemas.microsoft.com/office/powerpoint/2010/main" val="35435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15</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Wrap Up</a:t>
            </a:r>
          </a:p>
        </p:txBody>
      </p:sp>
      <p:sp>
        <p:nvSpPr>
          <p:cNvPr id="5" name="Text Placeholder 4"/>
          <p:cNvSpPr>
            <a:spLocks noGrp="1"/>
          </p:cNvSpPr>
          <p:nvPr>
            <p:ph type="body" sz="quarter" idx="13"/>
          </p:nvPr>
        </p:nvSpPr>
        <p:spPr>
          <a:xfrm>
            <a:off x="838200" y="1930940"/>
            <a:ext cx="10721576" cy="4790535"/>
          </a:xfrm>
        </p:spPr>
        <p:txBody>
          <a:bodyPr>
            <a:noAutofit/>
          </a:bodyPr>
          <a:lstStyle/>
          <a:p>
            <a:pPr>
              <a:lnSpc>
                <a:spcPct val="150000"/>
              </a:lnSpc>
              <a:spcBef>
                <a:spcPct val="0"/>
              </a:spcBef>
            </a:pPr>
            <a:r>
              <a:rPr lang="en-US" altLang="en-US" sz="2800" dirty="0">
                <a:latin typeface="Georgia" panose="02040502050405020303" pitchFamily="18" charset="0"/>
                <a:ea typeface="Trefoil Sans" charset="0"/>
                <a:cs typeface="Trefoil Sans" charset="0"/>
              </a:rPr>
              <a:t>Watch the video</a:t>
            </a:r>
          </a:p>
          <a:p>
            <a:pPr>
              <a:lnSpc>
                <a:spcPct val="150000"/>
              </a:lnSpc>
              <a:spcBef>
                <a:spcPct val="0"/>
              </a:spcBef>
            </a:pPr>
            <a:r>
              <a:rPr lang="en-US" altLang="en-US" dirty="0">
                <a:latin typeface="Georgia" panose="02040502050405020303" pitchFamily="18" charset="0"/>
                <a:ea typeface="Trefoil Sans" charset="0"/>
                <a:cs typeface="Trefoil Sans" charset="0"/>
              </a:rPr>
              <a:t>Thank them for brave conversations</a:t>
            </a:r>
          </a:p>
          <a:p>
            <a:pPr>
              <a:lnSpc>
                <a:spcPct val="150000"/>
              </a:lnSpc>
              <a:spcBef>
                <a:spcPct val="0"/>
              </a:spcBef>
            </a:pPr>
            <a:r>
              <a:rPr lang="en-US" altLang="en-US" sz="2800" dirty="0">
                <a:latin typeface="Georgia" panose="02040502050405020303" pitchFamily="18" charset="0"/>
                <a:ea typeface="Trefoil Sans" charset="0"/>
                <a:cs typeface="Trefoil Sans" charset="0"/>
              </a:rPr>
              <a:t>Make sure they know they can leave the Zoom at that point</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spTree>
    <p:extLst>
      <p:ext uri="{BB962C8B-B14F-4D97-AF65-F5344CB8AC3E}">
        <p14:creationId xmlns:p14="http://schemas.microsoft.com/office/powerpoint/2010/main" val="12094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16</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Thank you all for being brave in this space today and speaking truth to power.  I challenge you to take the things we just discussed and push forward to make the world a better place.  Let’s wrap up by watching this short video.</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spTree>
    <p:extLst>
      <p:ext uri="{BB962C8B-B14F-4D97-AF65-F5344CB8AC3E}">
        <p14:creationId xmlns:p14="http://schemas.microsoft.com/office/powerpoint/2010/main" val="19093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F3498A-9410-3246-AE55-C68E7F65C342}"/>
              </a:ext>
            </a:extLst>
          </p:cNvPr>
          <p:cNvPicPr>
            <a:picLocks noChangeAspect="1"/>
          </p:cNvPicPr>
          <p:nvPr/>
        </p:nvPicPr>
        <p:blipFill>
          <a:blip r:embed="rId4"/>
          <a:stretch>
            <a:fillRect/>
          </a:stretch>
        </p:blipFill>
        <p:spPr>
          <a:xfrm>
            <a:off x="379068" y="376307"/>
            <a:ext cx="1635263" cy="854985"/>
          </a:xfrm>
          <a:prstGeom prst="rect">
            <a:avLst/>
          </a:prstGeom>
        </p:spPr>
      </p:pic>
      <p:sp>
        <p:nvSpPr>
          <p:cNvPr id="13" name="TextBox 12">
            <a:extLst>
              <a:ext uri="{FF2B5EF4-FFF2-40B4-BE49-F238E27FC236}">
                <a16:creationId xmlns:a16="http://schemas.microsoft.com/office/drawing/2014/main" id="{4AE43D4B-BD05-AD4E-B786-0384BC4A1A1E}"/>
              </a:ext>
            </a:extLst>
          </p:cNvPr>
          <p:cNvSpPr txBox="1"/>
          <p:nvPr/>
        </p:nvSpPr>
        <p:spPr>
          <a:xfrm>
            <a:off x="1496334" y="5086091"/>
            <a:ext cx="9444446" cy="646331"/>
          </a:xfrm>
          <a:prstGeom prst="rect">
            <a:avLst/>
          </a:prstGeom>
          <a:noFill/>
        </p:spPr>
        <p:txBody>
          <a:bodyPr wrap="square" rtlCol="0">
            <a:spAutoFit/>
          </a:bodyPr>
          <a:lstStyle/>
          <a:p>
            <a:pPr algn="ctr"/>
            <a:r>
              <a:rPr lang="en-US" sz="3600" dirty="0">
                <a:latin typeface="Georgia" panose="02040502050405020303" pitchFamily="18" charset="0"/>
                <a:ea typeface="Trefoil Sans" charset="0"/>
                <a:cs typeface="Trefoil Sans" charset="0"/>
              </a:rPr>
              <a:t>Zoom Specifics</a:t>
            </a:r>
          </a:p>
        </p:txBody>
      </p:sp>
      <p:pic>
        <p:nvPicPr>
          <p:cNvPr id="5" name="Picture 4">
            <a:extLst>
              <a:ext uri="{FF2B5EF4-FFF2-40B4-BE49-F238E27FC236}">
                <a16:creationId xmlns:a16="http://schemas.microsoft.com/office/drawing/2014/main" id="{114B63A1-ECCE-430F-B9EE-AF1F50A3E180}"/>
              </a:ext>
            </a:extLst>
          </p:cNvPr>
          <p:cNvPicPr>
            <a:picLocks noChangeAspect="1"/>
          </p:cNvPicPr>
          <p:nvPr/>
        </p:nvPicPr>
        <p:blipFill>
          <a:blip r:embed="rId5"/>
          <a:stretch>
            <a:fillRect/>
          </a:stretch>
        </p:blipFill>
        <p:spPr>
          <a:xfrm>
            <a:off x="3563838" y="1125578"/>
            <a:ext cx="5064324" cy="3152542"/>
          </a:xfrm>
          <a:prstGeom prst="rect">
            <a:avLst/>
          </a:prstGeom>
        </p:spPr>
      </p:pic>
    </p:spTree>
    <p:extLst>
      <p:ext uri="{BB962C8B-B14F-4D97-AF65-F5344CB8AC3E}">
        <p14:creationId xmlns:p14="http://schemas.microsoft.com/office/powerpoint/2010/main" val="39029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18</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Help Button</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pic>
        <p:nvPicPr>
          <p:cNvPr id="9" name="Picture 8" descr="A close up of a toy&#10;&#10;Description automatically generated">
            <a:extLst>
              <a:ext uri="{FF2B5EF4-FFF2-40B4-BE49-F238E27FC236}">
                <a16:creationId xmlns:a16="http://schemas.microsoft.com/office/drawing/2014/main" id="{B894E088-FA5D-44D3-A027-FA8A3BBD9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909" y="1415063"/>
            <a:ext cx="7078632" cy="5306411"/>
          </a:xfrm>
          <a:prstGeom prst="rect">
            <a:avLst/>
          </a:prstGeom>
        </p:spPr>
      </p:pic>
      <p:sp>
        <p:nvSpPr>
          <p:cNvPr id="10" name="Arrow: Left 9">
            <a:extLst>
              <a:ext uri="{FF2B5EF4-FFF2-40B4-BE49-F238E27FC236}">
                <a16:creationId xmlns:a16="http://schemas.microsoft.com/office/drawing/2014/main" id="{1B595A6E-1906-447B-A9B6-BDCB07DD9A06}"/>
              </a:ext>
            </a:extLst>
          </p:cNvPr>
          <p:cNvSpPr/>
          <p:nvPr/>
        </p:nvSpPr>
        <p:spPr>
          <a:xfrm>
            <a:off x="2683213" y="2843517"/>
            <a:ext cx="738232" cy="327171"/>
          </a:xfrm>
          <a:prstGeom prst="leftArrow">
            <a:avLst/>
          </a:prstGeom>
          <a:solidFill>
            <a:srgbClr val="EC008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2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19</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Sharing Video</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pic>
        <p:nvPicPr>
          <p:cNvPr id="9" name="Picture 8" descr="A screen shot of a cat&#10;&#10;Description automatically generated">
            <a:extLst>
              <a:ext uri="{FF2B5EF4-FFF2-40B4-BE49-F238E27FC236}">
                <a16:creationId xmlns:a16="http://schemas.microsoft.com/office/drawing/2014/main" id="{971C829A-3402-47A1-ACE3-90FB3D8C8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7014" y="1447891"/>
            <a:ext cx="7037612" cy="5278209"/>
          </a:xfrm>
          <a:prstGeom prst="rect">
            <a:avLst/>
          </a:prstGeom>
        </p:spPr>
      </p:pic>
      <p:sp>
        <p:nvSpPr>
          <p:cNvPr id="10" name="Arrow: Left 9">
            <a:extLst>
              <a:ext uri="{FF2B5EF4-FFF2-40B4-BE49-F238E27FC236}">
                <a16:creationId xmlns:a16="http://schemas.microsoft.com/office/drawing/2014/main" id="{141341CB-4D88-42A0-82C4-B001C46BBEEE}"/>
              </a:ext>
            </a:extLst>
          </p:cNvPr>
          <p:cNvSpPr/>
          <p:nvPr/>
        </p:nvSpPr>
        <p:spPr>
          <a:xfrm rot="5400000">
            <a:off x="7838996" y="2240753"/>
            <a:ext cx="738232" cy="327171"/>
          </a:xfrm>
          <a:prstGeom prst="leftArrow">
            <a:avLst/>
          </a:prstGeom>
          <a:solidFill>
            <a:srgbClr val="EC008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72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2</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Introduction</a:t>
            </a:r>
          </a:p>
        </p:txBody>
      </p:sp>
      <p:sp>
        <p:nvSpPr>
          <p:cNvPr id="5" name="Text Placeholder 4"/>
          <p:cNvSpPr>
            <a:spLocks noGrp="1"/>
          </p:cNvSpPr>
          <p:nvPr>
            <p:ph type="body" sz="quarter" idx="13"/>
          </p:nvPr>
        </p:nvSpPr>
        <p:spPr>
          <a:xfrm>
            <a:off x="838200" y="1930940"/>
            <a:ext cx="10721576" cy="4790535"/>
          </a:xfrm>
        </p:spPr>
        <p:txBody>
          <a:bodyPr>
            <a:noAutofit/>
          </a:bodyPr>
          <a:lstStyle/>
          <a:p>
            <a:pPr>
              <a:lnSpc>
                <a:spcPct val="150000"/>
              </a:lnSpc>
              <a:spcBef>
                <a:spcPct val="0"/>
              </a:spcBef>
            </a:pPr>
            <a:r>
              <a:rPr lang="en-US" altLang="en-US" dirty="0">
                <a:latin typeface="Georgia" panose="02040502050405020303" pitchFamily="18" charset="0"/>
                <a:ea typeface="Trefoil Sans" charset="0"/>
                <a:cs typeface="Trefoil Sans" charset="0"/>
              </a:rPr>
              <a:t>Keep it short and sweet!</a:t>
            </a:r>
          </a:p>
          <a:p>
            <a:pPr>
              <a:lnSpc>
                <a:spcPct val="150000"/>
              </a:lnSpc>
              <a:spcBef>
                <a:spcPct val="0"/>
              </a:spcBef>
            </a:pPr>
            <a:r>
              <a:rPr lang="en-US" altLang="en-US" dirty="0">
                <a:latin typeface="Georgia" panose="02040502050405020303" pitchFamily="18" charset="0"/>
                <a:ea typeface="Trefoil Sans" charset="0"/>
                <a:cs typeface="Trefoil Sans" charset="0"/>
              </a:rPr>
              <a:t>First Name and Affiliation</a:t>
            </a:r>
          </a:p>
          <a:p>
            <a:pPr>
              <a:lnSpc>
                <a:spcPct val="150000"/>
              </a:lnSpc>
              <a:spcBef>
                <a:spcPct val="0"/>
              </a:spcBef>
            </a:pPr>
            <a:r>
              <a:rPr lang="en-US" altLang="en-US" dirty="0">
                <a:latin typeface="Georgia" panose="02040502050405020303" pitchFamily="18" charset="0"/>
                <a:ea typeface="Trefoil Sans" charset="0"/>
                <a:cs typeface="Trefoil Sans" charset="0"/>
              </a:rPr>
              <a:t>“I am here to help facilitate conversation, however I am NOT an expert…”</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467429" y="0"/>
            <a:ext cx="1854753" cy="6812002"/>
          </a:xfrm>
          <a:prstGeom prst="rect">
            <a:avLst/>
          </a:prstGeom>
        </p:spPr>
      </p:pic>
    </p:spTree>
    <p:extLst>
      <p:ext uri="{BB962C8B-B14F-4D97-AF65-F5344CB8AC3E}">
        <p14:creationId xmlns:p14="http://schemas.microsoft.com/office/powerpoint/2010/main" val="334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20</a:t>
            </a:fld>
            <a:endParaRPr lang="en-US" dirty="0"/>
          </a:p>
        </p:txBody>
      </p:sp>
      <p:sp>
        <p:nvSpPr>
          <p:cNvPr id="4" name="Title 3"/>
          <p:cNvSpPr>
            <a:spLocks noGrp="1"/>
          </p:cNvSpPr>
          <p:nvPr>
            <p:ph type="title"/>
          </p:nvPr>
        </p:nvSpPr>
        <p:spPr>
          <a:xfrm>
            <a:off x="1188929" y="136525"/>
            <a:ext cx="10515600" cy="1325563"/>
          </a:xfrm>
        </p:spPr>
        <p:txBody>
          <a:bodyPr>
            <a:normAutofit/>
          </a:bodyPr>
          <a:lstStyle/>
          <a:p>
            <a:r>
              <a:rPr lang="en-US" b="1" dirty="0">
                <a:solidFill>
                  <a:srgbClr val="EA118D"/>
                </a:solidFill>
                <a:latin typeface="Georgia" panose="02040502050405020303" pitchFamily="18" charset="0"/>
                <a:ea typeface="Trefoil Sans" charset="0"/>
                <a:cs typeface="Trefoil Sans" charset="0"/>
              </a:rPr>
              <a:t>Sharing Video</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pic>
        <p:nvPicPr>
          <p:cNvPr id="7" name="Picture 6">
            <a:extLst>
              <a:ext uri="{FF2B5EF4-FFF2-40B4-BE49-F238E27FC236}">
                <a16:creationId xmlns:a16="http://schemas.microsoft.com/office/drawing/2014/main" id="{FFAE10C2-31E2-490E-AB95-82D8F1167EDA}"/>
              </a:ext>
            </a:extLst>
          </p:cNvPr>
          <p:cNvPicPr>
            <a:picLocks noChangeAspect="1"/>
          </p:cNvPicPr>
          <p:nvPr/>
        </p:nvPicPr>
        <p:blipFill>
          <a:blip r:embed="rId4"/>
          <a:stretch>
            <a:fillRect/>
          </a:stretch>
        </p:blipFill>
        <p:spPr>
          <a:xfrm>
            <a:off x="1682912" y="1157207"/>
            <a:ext cx="8626010" cy="5400168"/>
          </a:xfrm>
          <a:prstGeom prst="rect">
            <a:avLst/>
          </a:prstGeom>
        </p:spPr>
      </p:pic>
      <p:sp>
        <p:nvSpPr>
          <p:cNvPr id="8" name="Arrow: Left 7">
            <a:extLst>
              <a:ext uri="{FF2B5EF4-FFF2-40B4-BE49-F238E27FC236}">
                <a16:creationId xmlns:a16="http://schemas.microsoft.com/office/drawing/2014/main" id="{5C1A5E87-359A-4AF5-BEDB-E6122B83350D}"/>
              </a:ext>
            </a:extLst>
          </p:cNvPr>
          <p:cNvSpPr/>
          <p:nvPr/>
        </p:nvSpPr>
        <p:spPr>
          <a:xfrm rot="20380468">
            <a:off x="5514067" y="4721048"/>
            <a:ext cx="738232" cy="327171"/>
          </a:xfrm>
          <a:prstGeom prst="leftArrow">
            <a:avLst/>
          </a:prstGeom>
          <a:solidFill>
            <a:srgbClr val="EC008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D730B9B4-DF83-4C34-94CA-45EDB3440712}"/>
              </a:ext>
            </a:extLst>
          </p:cNvPr>
          <p:cNvSpPr/>
          <p:nvPr/>
        </p:nvSpPr>
        <p:spPr>
          <a:xfrm>
            <a:off x="5626801" y="6211741"/>
            <a:ext cx="738232" cy="327171"/>
          </a:xfrm>
          <a:prstGeom prst="leftArrow">
            <a:avLst/>
          </a:prstGeom>
          <a:solidFill>
            <a:srgbClr val="EC008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A9FE4A7D-B227-495A-97DA-CDE16A258909}"/>
              </a:ext>
            </a:extLst>
          </p:cNvPr>
          <p:cNvSpPr/>
          <p:nvPr/>
        </p:nvSpPr>
        <p:spPr>
          <a:xfrm rot="16200000">
            <a:off x="9449499" y="5537207"/>
            <a:ext cx="738232" cy="327171"/>
          </a:xfrm>
          <a:prstGeom prst="leftArrow">
            <a:avLst/>
          </a:prstGeom>
          <a:solidFill>
            <a:srgbClr val="EC008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8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3</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a:lnSpc>
                <a:spcPct val="150000"/>
              </a:lnSpc>
              <a:spcBef>
                <a:spcPct val="0"/>
              </a:spcBef>
            </a:pPr>
            <a:r>
              <a:rPr lang="en-US" altLang="en-US" dirty="0">
                <a:latin typeface="Georgia" panose="02040502050405020303" pitchFamily="18" charset="0"/>
                <a:ea typeface="Trefoil Sans" charset="0"/>
                <a:cs typeface="Trefoil Sans" charset="0"/>
              </a:rPr>
              <a:t>Follow it!</a:t>
            </a:r>
          </a:p>
          <a:p>
            <a:pPr>
              <a:lnSpc>
                <a:spcPct val="150000"/>
              </a:lnSpc>
              <a:spcBef>
                <a:spcPct val="0"/>
              </a:spcBef>
            </a:pPr>
            <a:r>
              <a:rPr lang="en-US" altLang="en-US" dirty="0">
                <a:latin typeface="Georgia" panose="02040502050405020303" pitchFamily="18" charset="0"/>
                <a:ea typeface="Trefoil Sans" charset="0"/>
                <a:cs typeface="Trefoil Sans" charset="0"/>
              </a:rPr>
              <a:t>Let the group speak</a:t>
            </a:r>
          </a:p>
          <a:p>
            <a:pPr>
              <a:lnSpc>
                <a:spcPct val="150000"/>
              </a:lnSpc>
              <a:spcBef>
                <a:spcPct val="0"/>
              </a:spcBef>
            </a:pPr>
            <a:r>
              <a:rPr lang="en-US" altLang="en-US" dirty="0">
                <a:latin typeface="Georgia" panose="02040502050405020303" pitchFamily="18" charset="0"/>
                <a:ea typeface="Trefoil Sans" charset="0"/>
                <a:cs typeface="Trefoil Sans" charset="0"/>
              </a:rPr>
              <a:t>Guide when guidance is needed</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67429" y="-45998"/>
            <a:ext cx="1879801" cy="6903998"/>
          </a:xfrm>
          <a:prstGeom prst="rect">
            <a:avLst/>
          </a:prstGeom>
        </p:spPr>
      </p:pic>
    </p:spTree>
    <p:extLst>
      <p:ext uri="{BB962C8B-B14F-4D97-AF65-F5344CB8AC3E}">
        <p14:creationId xmlns:p14="http://schemas.microsoft.com/office/powerpoint/2010/main" val="5095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4</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Wow!  Those young women had a powerful message.  We are here now to reflect on what we just heard and figure out what comes next.  Why is this important?  What can we do about it?  But, before we get started, let’s talk about some community guidelines.</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467429" y="0"/>
            <a:ext cx="1854753" cy="6812002"/>
          </a:xfrm>
          <a:prstGeom prst="rect">
            <a:avLst/>
          </a:prstGeom>
        </p:spPr>
      </p:pic>
    </p:spTree>
    <p:extLst>
      <p:ext uri="{BB962C8B-B14F-4D97-AF65-F5344CB8AC3E}">
        <p14:creationId xmlns:p14="http://schemas.microsoft.com/office/powerpoint/2010/main" val="14874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5</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Acknowledge</a:t>
            </a:r>
          </a:p>
          <a:p>
            <a:pPr lvl="1">
              <a:lnSpc>
                <a:spcPct val="150000"/>
              </a:lnSpc>
              <a:spcBef>
                <a:spcPct val="0"/>
              </a:spcBef>
            </a:pPr>
            <a:r>
              <a:rPr lang="en-US" altLang="en-US" dirty="0">
                <a:latin typeface="Georgia" panose="02040502050405020303" pitchFamily="18" charset="0"/>
                <a:ea typeface="Trefoil Sans" charset="0"/>
                <a:cs typeface="Trefoil Sans" charset="0"/>
              </a:rPr>
              <a:t>Acknowledge that the members of this group all have individual experiences that are their own and do not represent a group they may belong to.</a:t>
            </a:r>
          </a:p>
          <a:p>
            <a:pPr lvl="1">
              <a:lnSpc>
                <a:spcPct val="150000"/>
              </a:lnSpc>
              <a:spcBef>
                <a:spcPct val="0"/>
              </a:spcBef>
            </a:pPr>
            <a:r>
              <a:rPr lang="en-US" altLang="en-US" dirty="0">
                <a:latin typeface="Georgia" panose="02040502050405020303" pitchFamily="18" charset="0"/>
                <a:ea typeface="Trefoil Sans" charset="0"/>
                <a:cs typeface="Trefoil Sans" charset="0"/>
              </a:rPr>
              <a:t>Acknowledge that this topic can be uncomfortable, and it is OK to feel discomfort.</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67429" y="-45998"/>
            <a:ext cx="1879801" cy="6903998"/>
          </a:xfrm>
          <a:prstGeom prst="rect">
            <a:avLst/>
          </a:prstGeom>
        </p:spPr>
      </p:pic>
    </p:spTree>
    <p:extLst>
      <p:ext uri="{BB962C8B-B14F-4D97-AF65-F5344CB8AC3E}">
        <p14:creationId xmlns:p14="http://schemas.microsoft.com/office/powerpoint/2010/main" val="41187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6</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00000"/>
              </a:lnSpc>
              <a:spcBef>
                <a:spcPct val="0"/>
              </a:spcBef>
              <a:buNone/>
            </a:pPr>
            <a:r>
              <a:rPr lang="en-US" altLang="en-US" dirty="0">
                <a:latin typeface="Georgia" panose="02040502050405020303" pitchFamily="18" charset="0"/>
                <a:ea typeface="Trefoil Sans" charset="0"/>
                <a:cs typeface="Trefoil Sans" charset="0"/>
              </a:rPr>
              <a:t>Use “I” Statements</a:t>
            </a:r>
          </a:p>
          <a:p>
            <a:pPr lvl="1">
              <a:lnSpc>
                <a:spcPct val="150000"/>
              </a:lnSpc>
              <a:spcBef>
                <a:spcPct val="0"/>
              </a:spcBef>
            </a:pPr>
            <a:r>
              <a:rPr lang="en-US" altLang="en-US" dirty="0">
                <a:latin typeface="Georgia" panose="02040502050405020303" pitchFamily="18" charset="0"/>
                <a:ea typeface="Trefoil Sans" charset="0"/>
                <a:cs typeface="Trefoil Sans" charset="0"/>
              </a:rPr>
              <a:t>Your feelings are your own.</a:t>
            </a:r>
          </a:p>
          <a:p>
            <a:pPr lvl="1">
              <a:lnSpc>
                <a:spcPct val="150000"/>
              </a:lnSpc>
              <a:spcBef>
                <a:spcPct val="0"/>
              </a:spcBef>
            </a:pPr>
            <a:r>
              <a:rPr lang="en-US" altLang="en-US" dirty="0">
                <a:latin typeface="Georgia" panose="02040502050405020303" pitchFamily="18" charset="0"/>
                <a:ea typeface="Trefoil Sans" charset="0"/>
                <a:cs typeface="Trefoil Sans" charset="0"/>
              </a:rPr>
              <a:t>Use “I” statements to acknowledge that you are the person who has this feeling.</a:t>
            </a:r>
          </a:p>
          <a:p>
            <a:pPr lvl="1">
              <a:lnSpc>
                <a:spcPct val="150000"/>
              </a:lnSpc>
              <a:spcBef>
                <a:spcPct val="0"/>
              </a:spcBef>
            </a:pPr>
            <a:r>
              <a:rPr lang="en-US" altLang="en-US" dirty="0">
                <a:latin typeface="Georgia" panose="02040502050405020303" pitchFamily="18" charset="0"/>
                <a:ea typeface="Trefoil Sans" charset="0"/>
                <a:cs typeface="Trefoil Sans" charset="0"/>
              </a:rPr>
              <a:t>Using “you” statements can feel accusatory to others.</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spTree>
    <p:extLst>
      <p:ext uri="{BB962C8B-B14F-4D97-AF65-F5344CB8AC3E}">
        <p14:creationId xmlns:p14="http://schemas.microsoft.com/office/powerpoint/2010/main" val="273388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7</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Respect</a:t>
            </a:r>
          </a:p>
          <a:p>
            <a:pPr lvl="1">
              <a:lnSpc>
                <a:spcPct val="150000"/>
              </a:lnSpc>
              <a:spcBef>
                <a:spcPct val="0"/>
              </a:spcBef>
            </a:pPr>
            <a:r>
              <a:rPr lang="en-US" altLang="en-US" dirty="0">
                <a:latin typeface="Georgia" panose="02040502050405020303" pitchFamily="18" charset="0"/>
                <a:ea typeface="Trefoil Sans" charset="0"/>
                <a:cs typeface="Trefoil Sans" charset="0"/>
              </a:rPr>
              <a:t>Be respectful to those speaking and those listening.</a:t>
            </a:r>
          </a:p>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Trust</a:t>
            </a:r>
          </a:p>
          <a:p>
            <a:pPr lvl="1">
              <a:lnSpc>
                <a:spcPct val="150000"/>
              </a:lnSpc>
              <a:spcBef>
                <a:spcPct val="0"/>
              </a:spcBef>
            </a:pPr>
            <a:r>
              <a:rPr lang="en-US" altLang="en-US" dirty="0">
                <a:latin typeface="Georgia" panose="02040502050405020303" pitchFamily="18" charset="0"/>
                <a:ea typeface="Trefoil Sans" charset="0"/>
                <a:cs typeface="Trefoil Sans" charset="0"/>
              </a:rPr>
              <a:t>Trust that the other people in this room are here to learn more and do more.</a:t>
            </a:r>
          </a:p>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Listen</a:t>
            </a:r>
          </a:p>
          <a:p>
            <a:pPr lvl="1">
              <a:lnSpc>
                <a:spcPct val="150000"/>
              </a:lnSpc>
              <a:spcBef>
                <a:spcPct val="0"/>
              </a:spcBef>
            </a:pPr>
            <a:r>
              <a:rPr lang="en-US" altLang="en-US" dirty="0">
                <a:latin typeface="Georgia" panose="02040502050405020303" pitchFamily="18" charset="0"/>
                <a:ea typeface="Trefoil Sans" charset="0"/>
                <a:cs typeface="Trefoil Sans" charset="0"/>
              </a:rPr>
              <a:t>You can learn a lot just taking a minute to listen to others before reacting.</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spTree>
    <p:extLst>
      <p:ext uri="{BB962C8B-B14F-4D97-AF65-F5344CB8AC3E}">
        <p14:creationId xmlns:p14="http://schemas.microsoft.com/office/powerpoint/2010/main" val="33339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8</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00000"/>
              </a:lnSpc>
              <a:spcBef>
                <a:spcPct val="0"/>
              </a:spcBef>
              <a:buNone/>
            </a:pPr>
            <a:r>
              <a:rPr lang="en-US" altLang="en-US" dirty="0">
                <a:latin typeface="Georgia" panose="02040502050405020303" pitchFamily="18" charset="0"/>
                <a:ea typeface="Trefoil Sans" charset="0"/>
                <a:cs typeface="Trefoil Sans" charset="0"/>
              </a:rPr>
              <a:t>Share the Mic</a:t>
            </a:r>
          </a:p>
          <a:p>
            <a:pPr lvl="1">
              <a:lnSpc>
                <a:spcPct val="150000"/>
              </a:lnSpc>
              <a:spcBef>
                <a:spcPct val="0"/>
              </a:spcBef>
            </a:pPr>
            <a:r>
              <a:rPr lang="en-US" altLang="en-US" dirty="0">
                <a:latin typeface="Georgia" panose="02040502050405020303" pitchFamily="18" charset="0"/>
                <a:ea typeface="Trefoil Sans" charset="0"/>
                <a:cs typeface="Trefoil Sans" charset="0"/>
              </a:rPr>
              <a:t>We want all voices to be heard here and want everyone to have the same opportunity to speak.</a:t>
            </a:r>
          </a:p>
          <a:p>
            <a:pPr lvl="1">
              <a:lnSpc>
                <a:spcPct val="150000"/>
              </a:lnSpc>
              <a:spcBef>
                <a:spcPct val="0"/>
              </a:spcBef>
            </a:pPr>
            <a:r>
              <a:rPr lang="en-US" altLang="en-US" dirty="0">
                <a:latin typeface="Georgia" panose="02040502050405020303" pitchFamily="18" charset="0"/>
                <a:ea typeface="Trefoil Sans" charset="0"/>
                <a:cs typeface="Trefoil Sans" charset="0"/>
              </a:rPr>
              <a:t>I may call on those who have not had an opportunity to speak, but please do not feel like you must speak.</a:t>
            </a:r>
          </a:p>
        </p:txBody>
      </p:sp>
      <p:pic>
        <p:nvPicPr>
          <p:cNvPr id="7" name="Picture 6">
            <a:extLst>
              <a:ext uri="{FF2B5EF4-FFF2-40B4-BE49-F238E27FC236}">
                <a16:creationId xmlns:a16="http://schemas.microsoft.com/office/drawing/2014/main" id="{92306D78-B2F7-394A-BEB4-D0015EACE7CC}"/>
              </a:ext>
            </a:extLst>
          </p:cNvPr>
          <p:cNvPicPr>
            <a:picLocks noChangeAspect="1"/>
          </p:cNvPicPr>
          <p:nvPr/>
        </p:nvPicPr>
        <p:blipFill>
          <a:blip r:embed="rId3"/>
          <a:stretch>
            <a:fillRect/>
          </a:stretch>
        </p:blipFill>
        <p:spPr>
          <a:xfrm>
            <a:off x="-383198" y="58095"/>
            <a:ext cx="1854753" cy="6812002"/>
          </a:xfrm>
          <a:prstGeom prst="rect">
            <a:avLst/>
          </a:prstGeom>
        </p:spPr>
      </p:pic>
    </p:spTree>
    <p:extLst>
      <p:ext uri="{BB962C8B-B14F-4D97-AF65-F5344CB8AC3E}">
        <p14:creationId xmlns:p14="http://schemas.microsoft.com/office/powerpoint/2010/main" val="18973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lide Number Placeholder 2"/>
          <p:cNvSpPr>
            <a:spLocks noGrp="1"/>
          </p:cNvSpPr>
          <p:nvPr>
            <p:ph type="sldNum" sz="quarter" idx="12"/>
          </p:nvPr>
        </p:nvSpPr>
        <p:spPr/>
        <p:txBody>
          <a:bodyPr/>
          <a:lstStyle/>
          <a:p>
            <a:fld id="{F8C12AA3-6E81-C746-8BB2-6661939CBDDC}" type="slidenum">
              <a:rPr lang="en-US" smtClean="0"/>
              <a:pPr/>
              <a:t>9</a:t>
            </a:fld>
            <a:endParaRPr lang="en-US" dirty="0"/>
          </a:p>
        </p:txBody>
      </p:sp>
      <p:sp>
        <p:nvSpPr>
          <p:cNvPr id="4" name="Title 3"/>
          <p:cNvSpPr>
            <a:spLocks noGrp="1"/>
          </p:cNvSpPr>
          <p:nvPr>
            <p:ph type="title"/>
          </p:nvPr>
        </p:nvSpPr>
        <p:spPr/>
        <p:txBody>
          <a:bodyPr>
            <a:normAutofit/>
          </a:bodyPr>
          <a:lstStyle/>
          <a:p>
            <a:r>
              <a:rPr lang="en-US" b="1" dirty="0">
                <a:solidFill>
                  <a:srgbClr val="EA118D"/>
                </a:solidFill>
                <a:latin typeface="Georgia" panose="02040502050405020303" pitchFamily="18" charset="0"/>
                <a:ea typeface="Trefoil Sans" charset="0"/>
                <a:cs typeface="Trefoil Sans" charset="0"/>
              </a:rPr>
              <a:t>Script</a:t>
            </a:r>
          </a:p>
        </p:txBody>
      </p:sp>
      <p:sp>
        <p:nvSpPr>
          <p:cNvPr id="5" name="Text Placeholder 4"/>
          <p:cNvSpPr>
            <a:spLocks noGrp="1"/>
          </p:cNvSpPr>
          <p:nvPr>
            <p:ph type="body" sz="quarter" idx="13"/>
          </p:nvPr>
        </p:nvSpPr>
        <p:spPr>
          <a:xfrm>
            <a:off x="838200" y="1930940"/>
            <a:ext cx="10721576" cy="4790535"/>
          </a:xfrm>
        </p:spPr>
        <p:txBody>
          <a:bodyPr>
            <a:noAutofit/>
          </a:bodyPr>
          <a:lstStyle/>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Confidentiality</a:t>
            </a:r>
          </a:p>
          <a:p>
            <a:pPr lvl="1">
              <a:lnSpc>
                <a:spcPct val="150000"/>
              </a:lnSpc>
              <a:spcBef>
                <a:spcPct val="0"/>
              </a:spcBef>
            </a:pPr>
            <a:r>
              <a:rPr lang="en-US" altLang="en-US" dirty="0">
                <a:latin typeface="Georgia" panose="02040502050405020303" pitchFamily="18" charset="0"/>
                <a:ea typeface="Trefoil Sans" charset="0"/>
                <a:cs typeface="Trefoil Sans" charset="0"/>
              </a:rPr>
              <a:t>What’s said here, stays here; what’s learned here, leaves here</a:t>
            </a:r>
          </a:p>
          <a:p>
            <a:pPr marL="0" indent="0">
              <a:lnSpc>
                <a:spcPct val="150000"/>
              </a:lnSpc>
              <a:spcBef>
                <a:spcPct val="0"/>
              </a:spcBef>
              <a:buNone/>
            </a:pPr>
            <a:r>
              <a:rPr lang="en-US" altLang="en-US" dirty="0">
                <a:latin typeface="Georgia" panose="02040502050405020303" pitchFamily="18" charset="0"/>
                <a:ea typeface="Trefoil Sans" charset="0"/>
                <a:cs typeface="Trefoil Sans" charset="0"/>
              </a:rPr>
              <a:t>No Experts</a:t>
            </a:r>
          </a:p>
          <a:p>
            <a:pPr lvl="1">
              <a:lnSpc>
                <a:spcPct val="150000"/>
              </a:lnSpc>
              <a:spcBef>
                <a:spcPct val="0"/>
              </a:spcBef>
            </a:pPr>
            <a:r>
              <a:rPr lang="en-US" altLang="en-US" dirty="0">
                <a:latin typeface="Georgia" panose="02040502050405020303" pitchFamily="18" charset="0"/>
                <a:ea typeface="Trefoil Sans" charset="0"/>
                <a:cs typeface="Trefoil Sans" charset="0"/>
              </a:rPr>
              <a:t>None of us, including me, is an expert on this topic.</a:t>
            </a:r>
          </a:p>
          <a:p>
            <a:pPr lvl="1">
              <a:lnSpc>
                <a:spcPct val="150000"/>
              </a:lnSpc>
              <a:spcBef>
                <a:spcPct val="0"/>
              </a:spcBef>
            </a:pPr>
            <a:r>
              <a:rPr lang="en-US" altLang="en-US" dirty="0">
                <a:latin typeface="Georgia" panose="02040502050405020303" pitchFamily="18" charset="0"/>
                <a:ea typeface="Trefoil Sans" charset="0"/>
                <a:cs typeface="Trefoil Sans" charset="0"/>
              </a:rPr>
              <a:t>We are here to have a respectful conversation about what was said during the panel discussion.</a:t>
            </a:r>
          </a:p>
        </p:txBody>
      </p:sp>
      <p:pic>
        <p:nvPicPr>
          <p:cNvPr id="6" name="Picture 5">
            <a:extLst>
              <a:ext uri="{FF2B5EF4-FFF2-40B4-BE49-F238E27FC236}">
                <a16:creationId xmlns:a16="http://schemas.microsoft.com/office/drawing/2014/main" id="{ECCA89F9-E860-4949-848B-15F27893FCC0}"/>
              </a:ext>
            </a:extLst>
          </p:cNvPr>
          <p:cNvPicPr>
            <a:picLocks noChangeAspect="1"/>
          </p:cNvPicPr>
          <p:nvPr/>
        </p:nvPicPr>
        <p:blipFill>
          <a:blip r:embed="rId3"/>
          <a:stretch>
            <a:fillRect/>
          </a:stretch>
        </p:blipFill>
        <p:spPr>
          <a:xfrm>
            <a:off x="-417325" y="-45998"/>
            <a:ext cx="1879801" cy="6903998"/>
          </a:xfrm>
          <a:prstGeom prst="rect">
            <a:avLst/>
          </a:prstGeom>
        </p:spPr>
      </p:pic>
    </p:spTree>
    <p:extLst>
      <p:ext uri="{BB962C8B-B14F-4D97-AF65-F5344CB8AC3E}">
        <p14:creationId xmlns:p14="http://schemas.microsoft.com/office/powerpoint/2010/main" val="422268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810</Words>
  <Application>Microsoft Office PowerPoint</Application>
  <PresentationFormat>Widescreen</PresentationFormat>
  <Paragraphs>122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Georgia</vt:lpstr>
      <vt:lpstr>Trefoil Sans</vt:lpstr>
      <vt:lpstr>Wingdings</vt:lpstr>
      <vt:lpstr>Office Theme</vt:lpstr>
      <vt:lpstr>PowerPoint Presentation</vt:lpstr>
      <vt:lpstr>Introduction</vt:lpstr>
      <vt:lpstr>Script</vt:lpstr>
      <vt:lpstr>Script</vt:lpstr>
      <vt:lpstr>Script</vt:lpstr>
      <vt:lpstr>Script</vt:lpstr>
      <vt:lpstr>Script</vt:lpstr>
      <vt:lpstr>Script</vt:lpstr>
      <vt:lpstr>Script</vt:lpstr>
      <vt:lpstr>Script</vt:lpstr>
      <vt:lpstr>Script</vt:lpstr>
      <vt:lpstr>Script</vt:lpstr>
      <vt:lpstr>Script</vt:lpstr>
      <vt:lpstr>Script</vt:lpstr>
      <vt:lpstr>Wrap Up</vt:lpstr>
      <vt:lpstr>Script</vt:lpstr>
      <vt:lpstr>PowerPoint Presentation</vt:lpstr>
      <vt:lpstr>Help Button</vt:lpstr>
      <vt:lpstr>Sharing Video</vt:lpstr>
      <vt:lpstr>Sharing Video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 Beerman</dc:creator>
  <cp:lastModifiedBy>Kristin Leiby</cp:lastModifiedBy>
  <cp:revision>158</cp:revision>
  <cp:lastPrinted>2017-06-01T21:21:41Z</cp:lastPrinted>
  <dcterms:created xsi:type="dcterms:W3CDTF">2017-04-20T13:33:43Z</dcterms:created>
  <dcterms:modified xsi:type="dcterms:W3CDTF">2021-11-16T21:07:01Z</dcterms:modified>
</cp:coreProperties>
</file>